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61" r:id="rId3"/>
    <p:sldId id="276" r:id="rId4"/>
    <p:sldId id="278" r:id="rId5"/>
    <p:sldId id="277" r:id="rId6"/>
    <p:sldId id="257" r:id="rId7"/>
    <p:sldId id="259" r:id="rId8"/>
    <p:sldId id="273" r:id="rId9"/>
    <p:sldId id="260" r:id="rId10"/>
    <p:sldId id="262" r:id="rId11"/>
    <p:sldId id="268" r:id="rId12"/>
    <p:sldId id="270" r:id="rId13"/>
    <p:sldId id="271" r:id="rId14"/>
    <p:sldId id="272" r:id="rId15"/>
    <p:sldId id="275" r:id="rId16"/>
    <p:sldId id="266" r:id="rId17"/>
    <p:sldId id="269" r:id="rId18"/>
    <p:sldId id="274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BFF2E4-5A0F-4D00-B370-40FDA0395BF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39B9E55-FB4E-44D8-8580-D893A5ACE8F5}">
      <dgm:prSet phldrT="[Text]"/>
      <dgm:spPr/>
      <dgm:t>
        <a:bodyPr/>
        <a:lstStyle/>
        <a:p>
          <a:r>
            <a:rPr lang="en-US" dirty="0"/>
            <a:t>Forces</a:t>
          </a:r>
          <a:endParaRPr lang="en-CA" dirty="0"/>
        </a:p>
      </dgm:t>
    </dgm:pt>
    <dgm:pt modelId="{7B9971B7-183E-46B9-B08C-96B02F99E059}" type="parTrans" cxnId="{8394A7C0-7E96-4B19-910E-A6B05642121D}">
      <dgm:prSet/>
      <dgm:spPr/>
      <dgm:t>
        <a:bodyPr/>
        <a:lstStyle/>
        <a:p>
          <a:endParaRPr lang="en-CA"/>
        </a:p>
      </dgm:t>
    </dgm:pt>
    <dgm:pt modelId="{16C1315B-0AE2-426F-B06F-70AA4C6C7460}" type="sibTrans" cxnId="{8394A7C0-7E96-4B19-910E-A6B05642121D}">
      <dgm:prSet/>
      <dgm:spPr/>
      <dgm:t>
        <a:bodyPr/>
        <a:lstStyle/>
        <a:p>
          <a:endParaRPr lang="en-CA"/>
        </a:p>
      </dgm:t>
    </dgm:pt>
    <dgm:pt modelId="{7A94F895-4DBD-4637-A695-8F160853109D}">
      <dgm:prSet phldrT="[Text]"/>
      <dgm:spPr/>
      <dgm:t>
        <a:bodyPr/>
        <a:lstStyle/>
        <a:p>
          <a:r>
            <a:rPr lang="en-US" dirty="0"/>
            <a:t>Hand Look</a:t>
          </a:r>
          <a:endParaRPr lang="en-CA" dirty="0"/>
        </a:p>
      </dgm:t>
    </dgm:pt>
    <dgm:pt modelId="{2004474A-C8DB-4507-BABC-F01539F4D5BB}" type="parTrans" cxnId="{AE13189A-EFDF-4AD5-9F64-0507A235F9A1}">
      <dgm:prSet/>
      <dgm:spPr/>
      <dgm:t>
        <a:bodyPr/>
        <a:lstStyle/>
        <a:p>
          <a:endParaRPr lang="en-CA"/>
        </a:p>
      </dgm:t>
    </dgm:pt>
    <dgm:pt modelId="{3FC78F9B-A564-482E-B788-5080566E4399}" type="sibTrans" cxnId="{AE13189A-EFDF-4AD5-9F64-0507A235F9A1}">
      <dgm:prSet/>
      <dgm:spPr/>
      <dgm:t>
        <a:bodyPr/>
        <a:lstStyle/>
        <a:p>
          <a:endParaRPr lang="en-CA"/>
        </a:p>
      </dgm:t>
    </dgm:pt>
    <dgm:pt modelId="{6219D6F9-44DC-4D60-B129-57B1AAE6CA94}">
      <dgm:prSet phldrT="[Text]"/>
      <dgm:spPr/>
      <dgm:t>
        <a:bodyPr/>
        <a:lstStyle/>
        <a:p>
          <a:r>
            <a:rPr lang="en-US" dirty="0"/>
            <a:t>Hand Movement</a:t>
          </a:r>
          <a:endParaRPr lang="en-CA" dirty="0"/>
        </a:p>
      </dgm:t>
    </dgm:pt>
    <dgm:pt modelId="{71B8D874-FCAD-4532-848A-2A8E5DAC935B}" type="parTrans" cxnId="{27A4EC85-9860-41B2-A572-0700399920CC}">
      <dgm:prSet/>
      <dgm:spPr/>
      <dgm:t>
        <a:bodyPr/>
        <a:lstStyle/>
        <a:p>
          <a:endParaRPr lang="en-CA"/>
        </a:p>
      </dgm:t>
    </dgm:pt>
    <dgm:pt modelId="{F4D5725D-F1E8-4CCA-B307-1A6A6BCE73CE}" type="sibTrans" cxnId="{27A4EC85-9860-41B2-A572-0700399920CC}">
      <dgm:prSet/>
      <dgm:spPr/>
      <dgm:t>
        <a:bodyPr/>
        <a:lstStyle/>
        <a:p>
          <a:endParaRPr lang="en-CA"/>
        </a:p>
      </dgm:t>
    </dgm:pt>
    <dgm:pt modelId="{853F4A32-DF52-4EBC-BEE9-98F770A10F7D}" type="pres">
      <dgm:prSet presAssocID="{21BFF2E4-5A0F-4D00-B370-40FDA0395BFC}" presName="CompostProcess" presStyleCnt="0">
        <dgm:presLayoutVars>
          <dgm:dir/>
          <dgm:resizeHandles val="exact"/>
        </dgm:presLayoutVars>
      </dgm:prSet>
      <dgm:spPr/>
    </dgm:pt>
    <dgm:pt modelId="{06CBF868-E760-4C47-941F-9DDB32C15EF6}" type="pres">
      <dgm:prSet presAssocID="{21BFF2E4-5A0F-4D00-B370-40FDA0395BFC}" presName="arrow" presStyleLbl="bgShp" presStyleIdx="0" presStyleCnt="1"/>
      <dgm:spPr/>
    </dgm:pt>
    <dgm:pt modelId="{2D1EF98D-A77D-413C-812D-462DCABB2FDB}" type="pres">
      <dgm:prSet presAssocID="{21BFF2E4-5A0F-4D00-B370-40FDA0395BFC}" presName="linearProcess" presStyleCnt="0"/>
      <dgm:spPr/>
    </dgm:pt>
    <dgm:pt modelId="{640A6DCC-28E1-41C8-AEC9-C8BE9B336A40}" type="pres">
      <dgm:prSet presAssocID="{839B9E55-FB4E-44D8-8580-D893A5ACE8F5}" presName="textNode" presStyleLbl="node1" presStyleIdx="0" presStyleCnt="3">
        <dgm:presLayoutVars>
          <dgm:bulletEnabled val="1"/>
        </dgm:presLayoutVars>
      </dgm:prSet>
      <dgm:spPr/>
    </dgm:pt>
    <dgm:pt modelId="{2BBDB546-435E-4BE0-86F8-9685E6F08898}" type="pres">
      <dgm:prSet presAssocID="{16C1315B-0AE2-426F-B06F-70AA4C6C7460}" presName="sibTrans" presStyleCnt="0"/>
      <dgm:spPr/>
    </dgm:pt>
    <dgm:pt modelId="{87DD6A9E-4D1E-45DD-A1FF-021907528AB0}" type="pres">
      <dgm:prSet presAssocID="{7A94F895-4DBD-4637-A695-8F160853109D}" presName="textNode" presStyleLbl="node1" presStyleIdx="1" presStyleCnt="3">
        <dgm:presLayoutVars>
          <dgm:bulletEnabled val="1"/>
        </dgm:presLayoutVars>
      </dgm:prSet>
      <dgm:spPr/>
    </dgm:pt>
    <dgm:pt modelId="{811FA24F-9174-49A7-AC30-52109674F5E0}" type="pres">
      <dgm:prSet presAssocID="{3FC78F9B-A564-482E-B788-5080566E4399}" presName="sibTrans" presStyleCnt="0"/>
      <dgm:spPr/>
    </dgm:pt>
    <dgm:pt modelId="{C29EBF5C-06CE-460F-9725-9D9867ADEF6A}" type="pres">
      <dgm:prSet presAssocID="{6219D6F9-44DC-4D60-B129-57B1AAE6CA9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AFF2052E-244E-48E1-8EF9-27212C8EF10D}" type="presOf" srcId="{21BFF2E4-5A0F-4D00-B370-40FDA0395BFC}" destId="{853F4A32-DF52-4EBC-BEE9-98F770A10F7D}" srcOrd="0" destOrd="0" presId="urn:microsoft.com/office/officeart/2005/8/layout/hProcess9"/>
    <dgm:cxn modelId="{354B9C60-DD17-4D04-AE87-E4E561FFE25B}" type="presOf" srcId="{7A94F895-4DBD-4637-A695-8F160853109D}" destId="{87DD6A9E-4D1E-45DD-A1FF-021907528AB0}" srcOrd="0" destOrd="0" presId="urn:microsoft.com/office/officeart/2005/8/layout/hProcess9"/>
    <dgm:cxn modelId="{8144A77B-865D-46FF-9A48-D31AD7CFEEDC}" type="presOf" srcId="{839B9E55-FB4E-44D8-8580-D893A5ACE8F5}" destId="{640A6DCC-28E1-41C8-AEC9-C8BE9B336A40}" srcOrd="0" destOrd="0" presId="urn:microsoft.com/office/officeart/2005/8/layout/hProcess9"/>
    <dgm:cxn modelId="{27A4EC85-9860-41B2-A572-0700399920CC}" srcId="{21BFF2E4-5A0F-4D00-B370-40FDA0395BFC}" destId="{6219D6F9-44DC-4D60-B129-57B1AAE6CA94}" srcOrd="2" destOrd="0" parTransId="{71B8D874-FCAD-4532-848A-2A8E5DAC935B}" sibTransId="{F4D5725D-F1E8-4CCA-B307-1A6A6BCE73CE}"/>
    <dgm:cxn modelId="{AE13189A-EFDF-4AD5-9F64-0507A235F9A1}" srcId="{21BFF2E4-5A0F-4D00-B370-40FDA0395BFC}" destId="{7A94F895-4DBD-4637-A695-8F160853109D}" srcOrd="1" destOrd="0" parTransId="{2004474A-C8DB-4507-BABC-F01539F4D5BB}" sibTransId="{3FC78F9B-A564-482E-B788-5080566E4399}"/>
    <dgm:cxn modelId="{610B40B7-1D33-43F4-A9D1-C84418891474}" type="presOf" srcId="{6219D6F9-44DC-4D60-B129-57B1AAE6CA94}" destId="{C29EBF5C-06CE-460F-9725-9D9867ADEF6A}" srcOrd="0" destOrd="0" presId="urn:microsoft.com/office/officeart/2005/8/layout/hProcess9"/>
    <dgm:cxn modelId="{8394A7C0-7E96-4B19-910E-A6B05642121D}" srcId="{21BFF2E4-5A0F-4D00-B370-40FDA0395BFC}" destId="{839B9E55-FB4E-44D8-8580-D893A5ACE8F5}" srcOrd="0" destOrd="0" parTransId="{7B9971B7-183E-46B9-B08C-96B02F99E059}" sibTransId="{16C1315B-0AE2-426F-B06F-70AA4C6C7460}"/>
    <dgm:cxn modelId="{90381743-9A9B-4FB6-AE55-52B0524CD47A}" type="presParOf" srcId="{853F4A32-DF52-4EBC-BEE9-98F770A10F7D}" destId="{06CBF868-E760-4C47-941F-9DDB32C15EF6}" srcOrd="0" destOrd="0" presId="urn:microsoft.com/office/officeart/2005/8/layout/hProcess9"/>
    <dgm:cxn modelId="{3F8790E5-FB87-4337-88EF-13F88895190E}" type="presParOf" srcId="{853F4A32-DF52-4EBC-BEE9-98F770A10F7D}" destId="{2D1EF98D-A77D-413C-812D-462DCABB2FDB}" srcOrd="1" destOrd="0" presId="urn:microsoft.com/office/officeart/2005/8/layout/hProcess9"/>
    <dgm:cxn modelId="{B6E649D3-25BE-4262-9B4C-44BFA85FD2CB}" type="presParOf" srcId="{2D1EF98D-A77D-413C-812D-462DCABB2FDB}" destId="{640A6DCC-28E1-41C8-AEC9-C8BE9B336A40}" srcOrd="0" destOrd="0" presId="urn:microsoft.com/office/officeart/2005/8/layout/hProcess9"/>
    <dgm:cxn modelId="{C415E644-F2C3-448C-B203-1B74254AB162}" type="presParOf" srcId="{2D1EF98D-A77D-413C-812D-462DCABB2FDB}" destId="{2BBDB546-435E-4BE0-86F8-9685E6F08898}" srcOrd="1" destOrd="0" presId="urn:microsoft.com/office/officeart/2005/8/layout/hProcess9"/>
    <dgm:cxn modelId="{640BAB78-4CF4-4F7F-83D3-247106BBBC9A}" type="presParOf" srcId="{2D1EF98D-A77D-413C-812D-462DCABB2FDB}" destId="{87DD6A9E-4D1E-45DD-A1FF-021907528AB0}" srcOrd="2" destOrd="0" presId="urn:microsoft.com/office/officeart/2005/8/layout/hProcess9"/>
    <dgm:cxn modelId="{6D4DE570-F54F-4959-9CEC-514EC4E6B063}" type="presParOf" srcId="{2D1EF98D-A77D-413C-812D-462DCABB2FDB}" destId="{811FA24F-9174-49A7-AC30-52109674F5E0}" srcOrd="3" destOrd="0" presId="urn:microsoft.com/office/officeart/2005/8/layout/hProcess9"/>
    <dgm:cxn modelId="{7B0775F1-E73D-42F5-A1D6-3C2D3405B051}" type="presParOf" srcId="{2D1EF98D-A77D-413C-812D-462DCABB2FDB}" destId="{C29EBF5C-06CE-460F-9725-9D9867ADEF6A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BF868-E760-4C47-941F-9DDB32C15EF6}">
      <dsp:nvSpPr>
        <dsp:cNvPr id="0" name=""/>
        <dsp:cNvSpPr/>
      </dsp:nvSpPr>
      <dsp:spPr>
        <a:xfrm>
          <a:off x="484953" y="0"/>
          <a:ext cx="5496140" cy="39739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A6DCC-28E1-41C8-AEC9-C8BE9B336A40}">
      <dsp:nvSpPr>
        <dsp:cNvPr id="0" name=""/>
        <dsp:cNvSpPr/>
      </dsp:nvSpPr>
      <dsp:spPr>
        <a:xfrm>
          <a:off x="4735" y="1192191"/>
          <a:ext cx="2081259" cy="15895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Forces</a:t>
          </a:r>
          <a:endParaRPr lang="en-CA" sz="2900" kern="1200" dirty="0"/>
        </a:p>
      </dsp:txBody>
      <dsp:txXfrm>
        <a:off x="82332" y="1269788"/>
        <a:ext cx="1926065" cy="1434395"/>
      </dsp:txXfrm>
    </dsp:sp>
    <dsp:sp modelId="{87DD6A9E-4D1E-45DD-A1FF-021907528AB0}">
      <dsp:nvSpPr>
        <dsp:cNvPr id="0" name=""/>
        <dsp:cNvSpPr/>
      </dsp:nvSpPr>
      <dsp:spPr>
        <a:xfrm>
          <a:off x="2192394" y="1192191"/>
          <a:ext cx="2081259" cy="15895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Hand Look</a:t>
          </a:r>
          <a:endParaRPr lang="en-CA" sz="2900" kern="1200" dirty="0"/>
        </a:p>
      </dsp:txBody>
      <dsp:txXfrm>
        <a:off x="2269991" y="1269788"/>
        <a:ext cx="1926065" cy="1434395"/>
      </dsp:txXfrm>
    </dsp:sp>
    <dsp:sp modelId="{C29EBF5C-06CE-460F-9725-9D9867ADEF6A}">
      <dsp:nvSpPr>
        <dsp:cNvPr id="0" name=""/>
        <dsp:cNvSpPr/>
      </dsp:nvSpPr>
      <dsp:spPr>
        <a:xfrm>
          <a:off x="4380052" y="1192191"/>
          <a:ext cx="2081259" cy="15895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Hand Movement</a:t>
          </a:r>
          <a:endParaRPr lang="en-CA" sz="2900" kern="1200" dirty="0"/>
        </a:p>
      </dsp:txBody>
      <dsp:txXfrm>
        <a:off x="4457649" y="1269788"/>
        <a:ext cx="1926065" cy="1434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831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3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6264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04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402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91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34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855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112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730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1D0E-8717-4CEE-9923-8CC051C59F06}" type="datetimeFigureOut">
              <a:rPr lang="en-CA" smtClean="0"/>
              <a:t>2023-04-11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FD925E7-58F1-45B0-8709-D3ECCAEDD5B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28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5.mkv"/><Relationship Id="rId7" Type="http://schemas.openxmlformats.org/officeDocument/2006/relationships/image" Target="../media/image14.png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microsoft.com/office/2007/relationships/media" Target="../media/media6.mk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8.mkv"/><Relationship Id="rId7" Type="http://schemas.openxmlformats.org/officeDocument/2006/relationships/image" Target="../media/image17.png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7.xml"/><Relationship Id="rId4" Type="http://schemas.microsoft.com/office/2007/relationships/media" Target="../media/media9.mk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kv"/><Relationship Id="rId1" Type="http://schemas.microsoft.com/office/2007/relationships/media" Target="../media/media10.mkv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2.mkv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1.mkv"/><Relationship Id="rId1" Type="http://schemas.microsoft.com/office/2007/relationships/media" Target="../media/media11.mkv"/><Relationship Id="rId6" Type="http://schemas.microsoft.com/office/2007/relationships/media" Target="../media/media13.mkv"/><Relationship Id="rId5" Type="http://schemas.openxmlformats.org/officeDocument/2006/relationships/video" Target="NULL" TargetMode="External"/><Relationship Id="rId10" Type="http://schemas.openxmlformats.org/officeDocument/2006/relationships/image" Target="../media/image22.png"/><Relationship Id="rId4" Type="http://schemas.openxmlformats.org/officeDocument/2006/relationships/video" Target="../media/media12.mkv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4.png"/><Relationship Id="rId2" Type="http://schemas.openxmlformats.org/officeDocument/2006/relationships/video" Target="../media/media14.mkv"/><Relationship Id="rId1" Type="http://schemas.microsoft.com/office/2007/relationships/media" Target="../media/media14.mkv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4.xml"/><Relationship Id="rId4" Type="http://schemas.microsoft.com/office/2007/relationships/media" Target="../media/media15.mk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7.mkv"/><Relationship Id="rId2" Type="http://schemas.microsoft.com/office/2007/relationships/media" Target="../media/media16.mkv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8.png"/><Relationship Id="rId2" Type="http://schemas.openxmlformats.org/officeDocument/2006/relationships/video" Target="../media/media18.mkv"/><Relationship Id="rId1" Type="http://schemas.microsoft.com/office/2007/relationships/media" Target="../media/media18.mk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microsoft.com/office/2007/relationships/media" Target="../media/media19.mk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0.mkv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.png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7817-BE9C-DDA8-25C9-55751F5C4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Kinematic and Dynamic Hand Grasping Animation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B1FA24-5C2A-4858-336E-24187160A6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Todesco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635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AD9733A-A324-95B7-E6F1-5D77374AB55C}"/>
              </a:ext>
            </a:extLst>
          </p:cNvPr>
          <p:cNvSpPr txBox="1">
            <a:spLocks/>
          </p:cNvSpPr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Finger Rotation</a:t>
            </a:r>
          </a:p>
        </p:txBody>
      </p:sp>
      <p:pic>
        <p:nvPicPr>
          <p:cNvPr id="5" name="finger rotation 3 (slow)">
            <a:hlinkClick r:id="" action="ppaction://media"/>
            <a:extLst>
              <a:ext uri="{FF2B5EF4-FFF2-40B4-BE49-F238E27FC236}">
                <a16:creationId xmlns:a16="http://schemas.microsoft.com/office/drawing/2014/main" id="{F601C839-1CA9-700E-14B4-B51A89FBC0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0" end="203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458" y="1509728"/>
            <a:ext cx="3312784" cy="186344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finger rotation 1 (slow)">
            <a:hlinkClick r:id="" action="ppaction://media"/>
            <a:extLst>
              <a:ext uri="{FF2B5EF4-FFF2-40B4-BE49-F238E27FC236}">
                <a16:creationId xmlns:a16="http://schemas.microsoft.com/office/drawing/2014/main" id="{398A347F-1A0F-66B3-44C2-D5A4CA9C0F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000" end="468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2872" y="1509727"/>
            <a:ext cx="3312785" cy="186344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finger rotation 2 (slow)">
            <a:hlinkClick r:id="" action="ppaction://media"/>
            <a:extLst>
              <a:ext uri="{FF2B5EF4-FFF2-40B4-BE49-F238E27FC236}">
                <a16:creationId xmlns:a16="http://schemas.microsoft.com/office/drawing/2014/main" id="{0CE43DA7-2FBC-ECF3-4EBA-2215F6EB87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5000" end="24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0289" y="1509728"/>
            <a:ext cx="3312784" cy="186344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00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11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3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AD9733A-A324-95B7-E6F1-5D77374AB55C}"/>
              </a:ext>
            </a:extLst>
          </p:cNvPr>
          <p:cNvSpPr txBox="1">
            <a:spLocks/>
          </p:cNvSpPr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Hand Rotation</a:t>
            </a:r>
          </a:p>
        </p:txBody>
      </p:sp>
      <p:pic>
        <p:nvPicPr>
          <p:cNvPr id="3" name="Hand rotation 3">
            <a:hlinkClick r:id="" action="ppaction://media"/>
            <a:extLst>
              <a:ext uri="{FF2B5EF4-FFF2-40B4-BE49-F238E27FC236}">
                <a16:creationId xmlns:a16="http://schemas.microsoft.com/office/drawing/2014/main" id="{2FB7E3E6-078A-EC33-064F-6F471B5A9F7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458" y="1509728"/>
            <a:ext cx="3312784" cy="18634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and rotation 1">
            <a:hlinkClick r:id="" action="ppaction://media"/>
            <a:extLst>
              <a:ext uri="{FF2B5EF4-FFF2-40B4-BE49-F238E27FC236}">
                <a16:creationId xmlns:a16="http://schemas.microsoft.com/office/drawing/2014/main" id="{3830AA99-5AB5-BD6E-CE17-0236C0D5A5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2872" y="1509727"/>
            <a:ext cx="3312785" cy="186344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and rotation 2">
            <a:hlinkClick r:id="" action="ppaction://media"/>
            <a:extLst>
              <a:ext uri="{FF2B5EF4-FFF2-40B4-BE49-F238E27FC236}">
                <a16:creationId xmlns:a16="http://schemas.microsoft.com/office/drawing/2014/main" id="{C5FC3B23-38B3-4E45-EFAA-FC089A9253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52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0289" y="1509728"/>
            <a:ext cx="3312784" cy="186344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30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30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A30D9-E1C2-F6B1-018E-0E8425BD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Force Transferring– Mass Problem</a:t>
            </a:r>
          </a:p>
        </p:txBody>
      </p:sp>
      <p:pic>
        <p:nvPicPr>
          <p:cNvPr id="7" name="Mass Problem">
            <a:hlinkClick r:id="" action="ppaction://media"/>
            <a:extLst>
              <a:ext uri="{FF2B5EF4-FFF2-40B4-BE49-F238E27FC236}">
                <a16:creationId xmlns:a16="http://schemas.microsoft.com/office/drawing/2014/main" id="{E0A9D7BD-9BB1-FFAF-75BE-73D07E4C02C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353903"/>
            <a:ext cx="6909801" cy="3886762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53047-03AF-AB8B-5EF5-B966B2252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Same Forces, Different Masses cause different Velocities  </a:t>
            </a:r>
          </a:p>
          <a:p>
            <a:endParaRPr lang="en-US" dirty="0"/>
          </a:p>
          <a:p>
            <a:r>
              <a:rPr lang="en-US" dirty="0"/>
              <a:t>- Same problem caused by particle system loop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5BD25BB7-1F59-4F23-0C91-2F8BA9F266B8}"/>
              </a:ext>
            </a:extLst>
          </p:cNvPr>
          <p:cNvSpPr txBox="1">
            <a:spLocks/>
          </p:cNvSpPr>
          <p:nvPr/>
        </p:nvSpPr>
        <p:spPr>
          <a:xfrm>
            <a:off x="1066800" y="14122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-5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662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6">
            <a:extLst>
              <a:ext uri="{FF2B5EF4-FFF2-40B4-BE49-F238E27FC236}">
                <a16:creationId xmlns:a16="http://schemas.microsoft.com/office/drawing/2014/main" id="{BAD9733A-A324-95B7-E6F1-5D77374AB55C}"/>
              </a:ext>
            </a:extLst>
          </p:cNvPr>
          <p:cNvSpPr txBox="1">
            <a:spLocks/>
          </p:cNvSpPr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Force Transferring</a:t>
            </a:r>
            <a:endParaRPr kumimoji="0" lang="en-US" sz="6000" b="0" i="0" u="none" strike="noStrike" cap="none" normalizeH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7" name="Force 3">
            <a:hlinkClick r:id="" action="ppaction://media"/>
            <a:extLst>
              <a:ext uri="{FF2B5EF4-FFF2-40B4-BE49-F238E27FC236}">
                <a16:creationId xmlns:a16="http://schemas.microsoft.com/office/drawing/2014/main" id="{62B030B3-6AC2-7CBF-7943-8A6C16882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0289" y="1509728"/>
            <a:ext cx="3312784" cy="18634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Force 1">
            <a:hlinkClick r:id="" action="ppaction://media"/>
            <a:extLst>
              <a:ext uri="{FF2B5EF4-FFF2-40B4-BE49-F238E27FC236}">
                <a16:creationId xmlns:a16="http://schemas.microsoft.com/office/drawing/2014/main" id="{160A39C7-6E60-6D31-4401-B3A91E785F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8927" y="1509727"/>
            <a:ext cx="3312785" cy="186344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Force 2">
            <a:hlinkClick r:id="" action="ppaction://media"/>
            <a:extLst>
              <a:ext uri="{FF2B5EF4-FFF2-40B4-BE49-F238E27FC236}">
                <a16:creationId xmlns:a16="http://schemas.microsoft.com/office/drawing/2014/main" id="{CE0114CC-22E6-8231-A124-473280EA5BF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end="636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2873" y="1509728"/>
            <a:ext cx="3312784" cy="186344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E63B8-F21A-710B-A978-B1DA6C82DCAF}"/>
              </a:ext>
            </a:extLst>
          </p:cNvPr>
          <p:cNvSpPr txBox="1"/>
          <p:nvPr/>
        </p:nvSpPr>
        <p:spPr>
          <a:xfrm>
            <a:off x="1640778" y="3351308"/>
            <a:ext cx="132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= 19.6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53183-AD1A-E350-29AA-BD59A1ED57A6}"/>
              </a:ext>
            </a:extLst>
          </p:cNvPr>
          <p:cNvSpPr txBox="1"/>
          <p:nvPr/>
        </p:nvSpPr>
        <p:spPr>
          <a:xfrm>
            <a:off x="5511357" y="3351308"/>
            <a:ext cx="115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= 20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434ED-0E6C-B95A-577D-C3B52BEA551F}"/>
              </a:ext>
            </a:extLst>
          </p:cNvPr>
          <p:cNvSpPr txBox="1"/>
          <p:nvPr/>
        </p:nvSpPr>
        <p:spPr>
          <a:xfrm>
            <a:off x="9309503" y="3351308"/>
            <a:ext cx="115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Force = 30</a:t>
            </a: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020FE-E3DE-EE0C-3AC4-521F3148F7D9}"/>
              </a:ext>
            </a:extLst>
          </p:cNvPr>
          <p:cNvSpPr txBox="1"/>
          <p:nvPr/>
        </p:nvSpPr>
        <p:spPr>
          <a:xfrm>
            <a:off x="5473779" y="272534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= 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31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5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5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A30D9-E1C2-F6B1-018E-0E8425BD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Force Transferring</a:t>
            </a:r>
          </a:p>
        </p:txBody>
      </p:sp>
      <p:pic>
        <p:nvPicPr>
          <p:cNvPr id="8" name="Force 4">
            <a:hlinkClick r:id="" action="ppaction://media"/>
            <a:extLst>
              <a:ext uri="{FF2B5EF4-FFF2-40B4-BE49-F238E27FC236}">
                <a16:creationId xmlns:a16="http://schemas.microsoft.com/office/drawing/2014/main" id="{6F4646A2-3595-1944-BE24-528FFE750377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999" y="688458"/>
            <a:ext cx="4020297" cy="2261416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atch">
            <a:hlinkClick r:id="" action="ppaction://media"/>
            <a:extLst>
              <a:ext uri="{FF2B5EF4-FFF2-40B4-BE49-F238E27FC236}">
                <a16:creationId xmlns:a16="http://schemas.microsoft.com/office/drawing/2014/main" id="{8317A073-CAB0-40DB-367F-BA23550C4AE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99" y="3325461"/>
            <a:ext cx="4020296" cy="226141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53047-03AF-AB8B-5EF5-B966B2252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Forces can be applied in X, Y and 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Forces negate gravity of falling object</a:t>
            </a:r>
          </a:p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5BD25BB7-1F59-4F23-0C91-2F8BA9F266B8}"/>
              </a:ext>
            </a:extLst>
          </p:cNvPr>
          <p:cNvSpPr txBox="1">
            <a:spLocks/>
          </p:cNvSpPr>
          <p:nvPr/>
        </p:nvSpPr>
        <p:spPr>
          <a:xfrm>
            <a:off x="1066800" y="14122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-5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025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08FF-4A89-3520-7EC5-284ACB99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FF592-FC82-7A85-C68E-429E8604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based on created parameterization:</a:t>
            </a:r>
          </a:p>
          <a:p>
            <a:r>
              <a:rPr lang="en-US" dirty="0"/>
              <a:t>- Object Position</a:t>
            </a:r>
          </a:p>
          <a:p>
            <a:r>
              <a:rPr lang="en-US" dirty="0"/>
              <a:t>- Object Mass</a:t>
            </a:r>
          </a:p>
          <a:p>
            <a:r>
              <a:rPr lang="en-US" dirty="0"/>
              <a:t>- Object Size</a:t>
            </a:r>
          </a:p>
          <a:p>
            <a:r>
              <a:rPr lang="en-US" dirty="0"/>
              <a:t>- Forces of Hand</a:t>
            </a:r>
          </a:p>
          <a:p>
            <a:r>
              <a:rPr lang="en-US" dirty="0"/>
              <a:t>Visual qualitative assessments done on tests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79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A30D9-E1C2-F6B1-018E-0E8425BD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Evaluation of Finger Rotation</a:t>
            </a:r>
          </a:p>
        </p:txBody>
      </p:sp>
      <p:pic>
        <p:nvPicPr>
          <p:cNvPr id="4" name="Large grab">
            <a:hlinkClick r:id="" action="ppaction://media"/>
            <a:extLst>
              <a:ext uri="{FF2B5EF4-FFF2-40B4-BE49-F238E27FC236}">
                <a16:creationId xmlns:a16="http://schemas.microsoft.com/office/drawing/2014/main" id="{68D4FEB0-197F-AE5A-624B-27D65B024E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999" y="688458"/>
            <a:ext cx="4020297" cy="226141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inger rotation (fail)">
            <a:hlinkClick r:id="" action="ppaction://media"/>
            <a:extLst>
              <a:ext uri="{FF2B5EF4-FFF2-40B4-BE49-F238E27FC236}">
                <a16:creationId xmlns:a16="http://schemas.microsoft.com/office/drawing/2014/main" id="{893F1C5F-342B-DA17-CEDE-20B91AE6C087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3">
                  <p14:trim st="3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999" y="3325461"/>
            <a:ext cx="4020296" cy="226141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53047-03AF-AB8B-5EF5-B966B2252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Worked well when object of appropriate size 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- Finger rotate speeds are set</a:t>
            </a:r>
          </a:p>
          <a:p>
            <a:endParaRPr lang="en-US" dirty="0"/>
          </a:p>
          <a:p>
            <a:r>
              <a:rPr lang="en-US" dirty="0"/>
              <a:t>- Causes problems when object is too small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5BD25BB7-1F59-4F23-0C91-2F8BA9F266B8}"/>
              </a:ext>
            </a:extLst>
          </p:cNvPr>
          <p:cNvSpPr txBox="1">
            <a:spLocks/>
          </p:cNvSpPr>
          <p:nvPr/>
        </p:nvSpPr>
        <p:spPr>
          <a:xfrm>
            <a:off x="1066800" y="14122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-5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08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A30D9-E1C2-F6B1-018E-0E8425BD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Evaluation of Hand Rotation</a:t>
            </a:r>
          </a:p>
        </p:txBody>
      </p:sp>
      <p:pic>
        <p:nvPicPr>
          <p:cNvPr id="4" name="Edge case" descr="Chart&#10;&#10;Description automatically generated with medium confidence">
            <a:hlinkClick r:id="" action="ppaction://media"/>
            <a:extLst>
              <a:ext uri="{FF2B5EF4-FFF2-40B4-BE49-F238E27FC236}">
                <a16:creationId xmlns:a16="http://schemas.microsoft.com/office/drawing/2014/main" id="{50D0AE14-267C-3A53-A79A-0E6E5212F4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999" y="688458"/>
            <a:ext cx="4020297" cy="226141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Hand rotation (fail)" descr="A screenshot of a computer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99684FE3-D0BF-5DBC-BD9A-0ABA7221633A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4">
                  <p14:trim st="108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413" y="3325813"/>
            <a:ext cx="4019550" cy="22606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53047-03AF-AB8B-5EF5-B966B225276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Works in simple cases </a:t>
            </a:r>
          </a:p>
          <a:p>
            <a:endParaRPr lang="en-US" dirty="0"/>
          </a:p>
          <a:p>
            <a:r>
              <a:rPr lang="en-US" dirty="0"/>
              <a:t>- Edge case directly behind hand</a:t>
            </a:r>
          </a:p>
          <a:p>
            <a:endParaRPr lang="en-US" dirty="0"/>
          </a:p>
          <a:p>
            <a:r>
              <a:rPr lang="en-US" dirty="0"/>
              <a:t>- 90 degree problem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5BD25BB7-1F59-4F23-0C91-2F8BA9F266B8}"/>
              </a:ext>
            </a:extLst>
          </p:cNvPr>
          <p:cNvSpPr txBox="1">
            <a:spLocks/>
          </p:cNvSpPr>
          <p:nvPr/>
        </p:nvSpPr>
        <p:spPr>
          <a:xfrm>
            <a:off x="1066800" y="14122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-5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454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9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A30D9-E1C2-F6B1-018E-0E8425BD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Evaluation of Force Transferring</a:t>
            </a:r>
          </a:p>
        </p:txBody>
      </p:sp>
      <p:pic>
        <p:nvPicPr>
          <p:cNvPr id="4" name="ground problem">
            <a:hlinkClick r:id="" action="ppaction://media"/>
            <a:extLst>
              <a:ext uri="{FF2B5EF4-FFF2-40B4-BE49-F238E27FC236}">
                <a16:creationId xmlns:a16="http://schemas.microsoft.com/office/drawing/2014/main" id="{6D21EB38-6485-3BEF-2FD7-F01F8B4E9E5D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353903"/>
            <a:ext cx="6909801" cy="3886762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53047-03AF-AB8B-5EF5-B966B2252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Overall, met evaluation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Problem with ground force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5BD25BB7-1F59-4F23-0C91-2F8BA9F266B8}"/>
              </a:ext>
            </a:extLst>
          </p:cNvPr>
          <p:cNvSpPr txBox="1">
            <a:spLocks/>
          </p:cNvSpPr>
          <p:nvPr/>
        </p:nvSpPr>
        <p:spPr>
          <a:xfrm>
            <a:off x="1066800" y="141222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4800" b="0" i="0" u="none" strike="noStrike" kern="1200" cap="none" spc="-5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9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D61A-8BDF-A5C0-C644-11221C56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BC49D-633B-78E9-4F82-DF02CF4E9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Clear where focus was and were more work is still needed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Future Work:</a:t>
            </a:r>
          </a:p>
          <a:p>
            <a:pPr lvl="1"/>
            <a:r>
              <a:rPr lang="en-US" dirty="0"/>
              <a:t>Fixes to current system</a:t>
            </a:r>
          </a:p>
          <a:p>
            <a:pPr lvl="1"/>
            <a:r>
              <a:rPr lang="en-US" dirty="0"/>
              <a:t>Dynamics for whole system</a:t>
            </a:r>
          </a:p>
          <a:p>
            <a:pPr lvl="1"/>
            <a:r>
              <a:rPr lang="en-US" dirty="0"/>
              <a:t>Hand model attachment</a:t>
            </a:r>
          </a:p>
          <a:p>
            <a:pPr lvl="1"/>
            <a:r>
              <a:rPr lang="en-US" dirty="0"/>
              <a:t>Motion capture for hand movement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8021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48D2-D786-FF60-3FFB-4DAF0397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4733-ABCA-053C-0243-DEC2324D4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 Noticed object in video game was nor held firmly</a:t>
            </a:r>
          </a:p>
          <a:p>
            <a:endParaRPr lang="en-US" dirty="0"/>
          </a:p>
          <a:p>
            <a:r>
              <a:rPr lang="en-US" dirty="0"/>
              <a:t>- Took me out of the scene</a:t>
            </a:r>
          </a:p>
          <a:p>
            <a:endParaRPr lang="en-US" dirty="0"/>
          </a:p>
          <a:p>
            <a:r>
              <a:rPr lang="en-US" dirty="0"/>
              <a:t>- Wanted to create hand grasping animation that mirrored real world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4705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59C5F2-9DA3-20C5-716C-A424414A6C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CA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88C385-67A9-3D3C-BE30-C54C40A70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80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48F1E-5BE9-82DB-39D1-A66DACCE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493C5-6C59-32C0-25F0-8CCDB7758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 Accurate and stable collision</a:t>
            </a:r>
          </a:p>
          <a:p>
            <a:endParaRPr lang="en-US" dirty="0"/>
          </a:p>
          <a:p>
            <a:r>
              <a:rPr lang="en-US" dirty="0"/>
              <a:t>- Proper transferring of forces</a:t>
            </a:r>
          </a:p>
          <a:p>
            <a:endParaRPr lang="en-US" dirty="0"/>
          </a:p>
          <a:p>
            <a:r>
              <a:rPr lang="en-US" dirty="0"/>
              <a:t>- Accurate movement of hand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702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453A1-3666-EA11-737C-11C4B038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Overview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A61BD796-0662-E022-9FF6-8FA40AE58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264786"/>
            <a:ext cx="4001315" cy="406499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0852-E44F-E677-DECD-A7119C748B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- Each item is a part of a particle system</a:t>
            </a:r>
          </a:p>
          <a:p>
            <a:endParaRPr lang="en-US" dirty="0"/>
          </a:p>
          <a:p>
            <a:r>
              <a:rPr lang="en-US" dirty="0"/>
              <a:t>- Forward Euler</a:t>
            </a:r>
          </a:p>
          <a:p>
            <a:endParaRPr lang="en-US" dirty="0"/>
          </a:p>
          <a:p>
            <a:r>
              <a:rPr lang="en-US" dirty="0"/>
              <a:t>- Dynamic major motion and Kinematic minor motion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16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176C7-287D-5EA4-1BDF-E33B7B6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Pipeline</a:t>
            </a:r>
            <a:endParaRPr lang="en-CA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82D39B-A3F2-E3AB-2F32-6B6E3F791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583172"/>
              </p:ext>
            </p:extLst>
          </p:nvPr>
        </p:nvGraphicFramePr>
        <p:xfrm>
          <a:off x="2543729" y="1921079"/>
          <a:ext cx="6466048" cy="3973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1FB635-E2D5-C53A-1ED8-C047470EB0FE}"/>
              </a:ext>
            </a:extLst>
          </p:cNvPr>
          <p:cNvSpPr txBox="1"/>
          <p:nvPr/>
        </p:nvSpPr>
        <p:spPr>
          <a:xfrm>
            <a:off x="2543729" y="2550254"/>
            <a:ext cx="128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Focus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A3A11-7C37-3F78-43E7-906669B40144}"/>
              </a:ext>
            </a:extLst>
          </p:cNvPr>
          <p:cNvSpPr txBox="1"/>
          <p:nvPr/>
        </p:nvSpPr>
        <p:spPr>
          <a:xfrm>
            <a:off x="7723803" y="2550254"/>
            <a:ext cx="11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Focus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166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E7BBE2B6-36A7-042E-D5E7-98D93FF46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681288"/>
            <a:ext cx="4800600" cy="33432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2CBD285-618E-1DC1-4853-642BF22D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Development</a:t>
            </a:r>
            <a:endParaRPr lang="en-C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8A6977-2C1E-9928-EAD8-BBF1FBB51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" name="Interim Video">
            <a:hlinkClick r:id="" action="ppaction://media"/>
            <a:extLst>
              <a:ext uri="{FF2B5EF4-FFF2-40B4-BE49-F238E27FC236}">
                <a16:creationId xmlns:a16="http://schemas.microsoft.com/office/drawing/2014/main" id="{720E23DB-0A2E-D692-C155-0D546724DC6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75" y="2895600"/>
            <a:ext cx="5854700" cy="3294063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A44A096-B1E1-BA38-6F7F-0C8DAC15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First Hand</a:t>
            </a:r>
            <a:endParaRPr lang="en-CA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1C2E435-EB74-90C3-A36F-CE994123AF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6" y="3449964"/>
            <a:ext cx="1825483" cy="1340841"/>
          </a:xfrm>
        </p:spPr>
      </p:pic>
    </p:spTree>
    <p:extLst>
      <p:ext uri="{BB962C8B-B14F-4D97-AF65-F5344CB8AC3E}">
        <p14:creationId xmlns:p14="http://schemas.microsoft.com/office/powerpoint/2010/main" val="151989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F7A26F9-EF82-A9C8-CAF6-459E85BCA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674937"/>
            <a:ext cx="4800600" cy="33432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2CBD285-618E-1DC1-4853-642BF22D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Development</a:t>
            </a:r>
            <a:endParaRPr lang="en-C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8A6977-2C1E-9928-EAD8-BBF1FBB51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Middle Hand">
            <a:hlinkClick r:id="" action="ppaction://media"/>
            <a:extLst>
              <a:ext uri="{FF2B5EF4-FFF2-40B4-BE49-F238E27FC236}">
                <a16:creationId xmlns:a16="http://schemas.microsoft.com/office/drawing/2014/main" id="{C3D3A44A-3535-F9D6-0417-EEA81688555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862" y="2891288"/>
            <a:ext cx="5853600" cy="329276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A44A096-B1E1-BA38-6F7F-0C8DAC15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Second Hand</a:t>
            </a:r>
            <a:endParaRPr lang="en-CA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1C2E435-EB74-90C3-A36F-CE994123AF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6" y="3449964"/>
            <a:ext cx="1825483" cy="1340841"/>
          </a:xfrm>
        </p:spPr>
      </p:pic>
    </p:spTree>
    <p:extLst>
      <p:ext uri="{BB962C8B-B14F-4D97-AF65-F5344CB8AC3E}">
        <p14:creationId xmlns:p14="http://schemas.microsoft.com/office/powerpoint/2010/main" val="124389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36E6-A47D-8E57-B660-7BCDA9AC6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Development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0418-6B5A-D9E7-EED0-756094F39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 Shapes were not designed to bend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-Did not meet visual evaluation</a:t>
            </a:r>
            <a:endParaRPr lang="en-CA" dirty="0"/>
          </a:p>
        </p:txBody>
      </p:sp>
      <p:pic>
        <p:nvPicPr>
          <p:cNvPr id="6" name="Content Placeholder 5" descr="Icon&#10;&#10;Description automatically generated with low confidence">
            <a:extLst>
              <a:ext uri="{FF2B5EF4-FFF2-40B4-BE49-F238E27FC236}">
                <a16:creationId xmlns:a16="http://schemas.microsoft.com/office/drawing/2014/main" id="{AC8666E1-F826-7802-A0E4-98E69F622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646" y="2421952"/>
            <a:ext cx="2764591" cy="2870924"/>
          </a:xfrm>
        </p:spPr>
      </p:pic>
    </p:spTree>
    <p:extLst>
      <p:ext uri="{BB962C8B-B14F-4D97-AF65-F5344CB8AC3E}">
        <p14:creationId xmlns:p14="http://schemas.microsoft.com/office/powerpoint/2010/main" val="93160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AFFBECD-CB06-C195-4D5E-F4EFD0D7C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681288"/>
            <a:ext cx="4800600" cy="3343275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82CBD285-618E-1DC1-4853-642BF22D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Development</a:t>
            </a:r>
            <a:endParaRPr lang="en-C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8A6977-2C1E-9928-EAD8-BBF1FBB51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Content Placeholder 12" descr="A picture containing vector graphics, blur&#10;&#10;Description automatically generated">
            <a:extLst>
              <a:ext uri="{FF2B5EF4-FFF2-40B4-BE49-F238E27FC236}">
                <a16:creationId xmlns:a16="http://schemas.microsoft.com/office/drawing/2014/main" id="{9105321C-D3A0-3ED0-8034-8BB4ECB1FE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4275665"/>
            <a:ext cx="1498303" cy="125268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A44A096-B1E1-BA38-6F7F-0C8DAC15D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Final Hand</a:t>
            </a:r>
            <a:endParaRPr lang="en-CA" dirty="0"/>
          </a:p>
        </p:txBody>
      </p:sp>
      <p:pic>
        <p:nvPicPr>
          <p:cNvPr id="9" name="Content Placeholder 8" descr="A picture containing blur, light&#10;&#10;Description automatically generated">
            <a:extLst>
              <a:ext uri="{FF2B5EF4-FFF2-40B4-BE49-F238E27FC236}">
                <a16:creationId xmlns:a16="http://schemas.microsoft.com/office/drawing/2014/main" id="{F3A21A71-BF58-5F22-1C74-521EBA37D1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8876"/>
            <a:ext cx="1498977" cy="1380247"/>
          </a:xfrm>
        </p:spPr>
      </p:pic>
      <p:pic>
        <p:nvPicPr>
          <p:cNvPr id="2" name="Final Hand">
            <a:hlinkClick r:id="" action="ppaction://media"/>
            <a:extLst>
              <a:ext uri="{FF2B5EF4-FFF2-40B4-BE49-F238E27FC236}">
                <a16:creationId xmlns:a16="http://schemas.microsoft.com/office/drawing/2014/main" id="{BC4F3473-86CE-24D6-23F2-DB717D52A0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7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391" y="2738876"/>
            <a:ext cx="5860410" cy="329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5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483</TotalTime>
  <Words>294</Words>
  <Application>Microsoft Office PowerPoint</Application>
  <PresentationFormat>Widescreen</PresentationFormat>
  <Paragraphs>92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Kinematic and Dynamic Hand Grasping Animation</vt:lpstr>
      <vt:lpstr>Inspiration</vt:lpstr>
      <vt:lpstr>Difficulties</vt:lpstr>
      <vt:lpstr>Overview</vt:lpstr>
      <vt:lpstr>Work Pipeline</vt:lpstr>
      <vt:lpstr>Hand Development</vt:lpstr>
      <vt:lpstr>Hand Development</vt:lpstr>
      <vt:lpstr>Hand Development</vt:lpstr>
      <vt:lpstr>Hand Development</vt:lpstr>
      <vt:lpstr>PowerPoint Presentation</vt:lpstr>
      <vt:lpstr>PowerPoint Presentation</vt:lpstr>
      <vt:lpstr>Force Transferring– Mass Problem</vt:lpstr>
      <vt:lpstr>PowerPoint Presentation</vt:lpstr>
      <vt:lpstr>Force Transferring</vt:lpstr>
      <vt:lpstr>Evaluation</vt:lpstr>
      <vt:lpstr>Evaluation of Finger Rotation</vt:lpstr>
      <vt:lpstr>Evaluation of Hand Rotation</vt:lpstr>
      <vt:lpstr>Evaluation of Force Transferring</vt:lpstr>
      <vt:lpstr>Discussion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 and Dynamic Hand Grasping Animation</dc:title>
  <dc:creator>Ryan Todesco</dc:creator>
  <cp:lastModifiedBy>Ryan Todesco</cp:lastModifiedBy>
  <cp:revision>9</cp:revision>
  <dcterms:created xsi:type="dcterms:W3CDTF">2023-04-07T02:34:52Z</dcterms:created>
  <dcterms:modified xsi:type="dcterms:W3CDTF">2023-04-11T22:50:55Z</dcterms:modified>
</cp:coreProperties>
</file>